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9" r:id="rId4"/>
    <p:sldId id="258" r:id="rId5"/>
    <p:sldId id="259" r:id="rId6"/>
    <p:sldId id="260" r:id="rId7"/>
    <p:sldId id="268" r:id="rId8"/>
    <p:sldId id="270" r:id="rId9"/>
    <p:sldId id="263" r:id="rId10"/>
    <p:sldId id="261" r:id="rId11"/>
    <p:sldId id="271" r:id="rId12"/>
    <p:sldId id="277" r:id="rId13"/>
    <p:sldId id="279" r:id="rId14"/>
    <p:sldId id="272" r:id="rId15"/>
    <p:sldId id="274" r:id="rId16"/>
    <p:sldId id="275" r:id="rId17"/>
    <p:sldId id="276" r:id="rId18"/>
  </p:sldIdLst>
  <p:sldSz cx="12192000" cy="6858000"/>
  <p:notesSz cx="6858000" cy="9144000"/>
  <p:embeddedFontLst>
    <p:embeddedFont>
      <p:font typeface="Calibri Light" panose="020F0302020204030204" pitchFamily="34" charset="0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Open Sans" panose="020B0604020202020204" charset="0"/>
      <p:regular r:id="rId26"/>
      <p:bold r:id="rId27"/>
      <p:italic r:id="rId28"/>
      <p:boldItalic r:id="rId29"/>
    </p:embeddedFont>
    <p:embeddedFont>
      <p:font typeface="Oswald" panose="020B0604020202020204" charset="-52"/>
      <p:regular r:id="rId3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333" userDrawn="1">
          <p15:clr>
            <a:srgbClr val="A4A3A4"/>
          </p15:clr>
        </p15:guide>
        <p15:guide id="5" orient="horz" pos="2137" userDrawn="1">
          <p15:clr>
            <a:srgbClr val="A4A3A4"/>
          </p15:clr>
        </p15:guide>
        <p15:guide id="6" orient="horz" pos="411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CB5"/>
    <a:srgbClr val="77787B"/>
    <a:srgbClr val="7DC71C"/>
    <a:srgbClr val="3A3A3A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02"/>
      </p:cViewPr>
      <p:guideLst>
        <p:guide orient="horz" pos="210"/>
        <p:guide pos="3840"/>
        <p:guide pos="393"/>
        <p:guide pos="7333"/>
        <p:guide orient="horz" pos="2137"/>
        <p:guide orient="horz" pos="41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9.png>
</file>

<file path=ppt/media/image19.svg>
</file>

<file path=ppt/media/image191.svg>
</file>

<file path=ppt/media/image193.svg>
</file>

<file path=ppt/media/image2.png>
</file>

<file path=ppt/media/image20.png>
</file>

<file path=ppt/media/image21.png>
</file>

<file path=ppt/media/image22.png>
</file>

<file path=ppt/media/image23.png>
</file>

<file path=ppt/media/image235.svg>
</file>

<file path=ppt/media/image24.png>
</file>

<file path=ppt/media/image25.png>
</file>

<file path=ppt/media/image26.png>
</file>

<file path=ppt/media/image269.svg>
</file>

<file path=ppt/media/image27.png>
</file>

<file path=ppt/media/image275.svg>
</file>

<file path=ppt/media/image277.svg>
</file>

<file path=ppt/media/image28.png>
</file>

<file path=ppt/media/image29.png>
</file>

<file path=ppt/media/image29.svg>
</file>

<file path=ppt/media/image3.png>
</file>

<file path=ppt/media/image31.svg>
</file>

<file path=ppt/media/image4.png>
</file>

<file path=ppt/media/image5.png>
</file>

<file path=ppt/media/image6.png>
</file>

<file path=ppt/media/image65.svg>
</file>

<file path=ppt/media/image7.png>
</file>

<file path=ppt/media/image71.svg>
</file>

<file path=ppt/media/image8.png>
</file>

<file path=ppt/media/image83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F9768-9BF7-4791-A2E2-EA7AEE7E86FE}" type="datetimeFigureOut">
              <a:rPr lang="ru-RU" smtClean="0"/>
              <a:t>18.06.2025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F746D1-EBDA-43D7-9273-FAC325C771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6866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4397B5-F7EA-4143-8F11-32FD6BDF70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59F811B-7065-4068-A639-BA22797C22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AF78F6-1440-4C26-BA77-D8133B01D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59B2-F4C0-44EA-8B9C-3383AAD40658}" type="datetime1">
              <a:rPr lang="ru-RU" smtClean="0"/>
              <a:t>18.06.2025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4D0011-0DBA-4605-9BF5-F5C4A04E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C121C6-6850-429E-8B97-85B4C6D47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244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7E9087-0C65-4BB7-A8BB-A9B48A8A5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D8A8212-BCAA-4D98-9983-43AB3D2639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2D8AD9-5F08-4119-B966-6595CBA6D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9122-D92D-40C0-8C3F-F648D69BBA2D}" type="datetime1">
              <a:rPr lang="ru-RU" smtClean="0"/>
              <a:t>18.06.2025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86A1E8-BB68-403D-A18A-015322E6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1C726E-B010-4ECD-BBF0-E486F7029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177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443D01A-B6EF-4CE5-A9EE-4932FF7415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11454BB-1B0D-4A4B-8BC7-E45C8FFE4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773583-BCE6-4778-9B6B-DB8ABA09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0C43E-39AD-4912-BA18-C1C0A7AF0880}" type="datetime1">
              <a:rPr lang="ru-RU" smtClean="0"/>
              <a:t>18.06.2025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1CF8B5-15B5-4858-9B7E-EEB922D41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081F17-00C9-4139-A7C3-A4F49BCA6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5142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D9666C-E20F-499B-92BF-EA566C019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6BD5BC-01F9-47F7-896F-549D381FE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E5E847-5CC8-4A43-9C69-947C5B669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64E47-5E87-4335-8E5B-F408254F9CE3}" type="datetime1">
              <a:rPr lang="ru-RU" smtClean="0"/>
              <a:t>18.06.2025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E66FBB-A8D5-44DE-89FB-B9F072526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8B09B8-E769-471C-A19A-E928ECE3D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617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8B9FDE-FF63-4FBC-832C-62F69F99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80DC5E-EFDD-4064-883D-CC10F260B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9DBA7F-B445-466A-8C40-477D551FA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BCCF-1049-4924-8590-414728EA52CF}" type="datetime1">
              <a:rPr lang="ru-RU" smtClean="0"/>
              <a:t>18.06.2025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8A2C5F-9403-49F0-BC7D-28D93A51C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EF59D8-733E-4359-9F67-9C796AC0B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1948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D29CC4-78BB-4933-A04A-F129B38C6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5BD1CD-14BE-4C65-8F60-5870F9D736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BA1B0F6-0FD7-4AEA-998F-8CD8029D8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C1D9BF-036E-46C2-B6C0-BD55D7B81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FCE4-6B86-4128-9C53-9B7D59A68D2D}" type="datetime1">
              <a:rPr lang="ru-RU" smtClean="0"/>
              <a:t>18.06.2025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EEF2EC5-A2F4-4551-9129-CE4910747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E21D85C-02C9-4FDC-AD32-9DC8A1A49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115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EE02C0-CB27-4BAA-8F82-0D425A5C3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2BABF58-99FB-43FB-B7A8-3E3FAD759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830BD62-26B6-460F-A128-9C7B8D0274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EDC8B7E-84FC-4A5D-80E2-C470D7805E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0A9685B-C7D5-402B-9E73-2AC75C7370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E536BAA-2D5F-4102-BE41-232C6E217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FD221-F946-42DF-82EA-CF56C2C87259}" type="datetime1">
              <a:rPr lang="ru-RU" smtClean="0"/>
              <a:t>18.06.2025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24ACC1F-8D62-4E1E-B703-126A9E64E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3A7C9D0-4974-46ED-965A-E37DFDE9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6881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642371-D3D8-4A68-98B3-F44300187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10EAC96-2DF9-4BFB-B273-386FAEEF7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7319C-441A-4D65-ACA3-7CB2C71B6F19}" type="datetime1">
              <a:rPr lang="ru-RU" smtClean="0"/>
              <a:t>18.06.2025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B52A168-2B18-43C9-8900-86D05EC87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8E89308-C0A9-4DE8-83C8-78CBDF2B6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1351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B6288F0-58B3-4563-840F-CACBDAC27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38254-49E1-4E62-A72D-D71B2268A8A1}" type="datetime1">
              <a:rPr lang="ru-RU" smtClean="0"/>
              <a:t>18.06.2025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2C82800-1EC3-41C7-97EC-99E676622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D300FFC-3F81-470C-BC83-ABC6D1FD2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294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EBA3BC-3326-498D-A45A-9A4479195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B67A63-9D69-4D8C-9680-2B23B803A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09F2BA-5CD2-4566-9639-7081A8956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F44470E-B13B-43E8-B2C7-D0B8DE97B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DA99C-C4FB-49B9-8C1F-918270C0EB01}" type="datetime1">
              <a:rPr lang="ru-RU" smtClean="0"/>
              <a:t>18.06.2025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6C1150-B38C-43B5-82EA-10DF3AFD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9AB1DC-825E-4AF8-BF67-64F1D8D9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4697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5E0275-4DFD-400C-8EE4-DF0CEBF20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04D8D0A-15F7-449E-9265-ED40564161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33033C-787B-471D-B357-49773B7D6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395385B-83D7-4F80-9ADB-ADE0A75A4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2CCAE-B0E3-4CEC-BF78-12A3CE3EB061}" type="datetime1">
              <a:rPr lang="ru-RU" smtClean="0"/>
              <a:t>18.06.2025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0C13A36-36E8-4278-B3CF-D58BB026F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29335B2-41DF-46AD-8C89-FB46594BB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223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D17D6-429D-4E40-9130-D57B70013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D4699A-0C55-44D7-A379-E91024F2A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FC490C-8D56-4040-99BE-1549A1EEE9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4FF4D-36AD-4D46-9487-B603DF114ECF}" type="datetime1">
              <a:rPr lang="ru-RU" smtClean="0"/>
              <a:t>18.06.2025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5D6D6A-B9C8-4DCE-A7B0-75F2D67C39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051223-8B98-4632-B29C-4275F4CD0C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B5F3F-AA1B-4C65-9B0C-5D64800498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729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65" Type="http://schemas.openxmlformats.org/officeDocument/2006/relationships/image" Target="../media/image71.sv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23" Type="http://schemas.openxmlformats.org/officeDocument/2006/relationships/image" Target="../media/image269.sv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23" Type="http://schemas.openxmlformats.org/officeDocument/2006/relationships/image" Target="../media/image269.sv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5" Type="http://schemas.openxmlformats.org/officeDocument/2006/relationships/image" Target="../media/image3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1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5" Type="http://schemas.openxmlformats.org/officeDocument/2006/relationships/image" Target="../media/image191.sv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67" Type="http://schemas.openxmlformats.org/officeDocument/2006/relationships/image" Target="../media/image193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31" Type="http://schemas.openxmlformats.org/officeDocument/2006/relationships/image" Target="../media/image277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77" Type="http://schemas.openxmlformats.org/officeDocument/2006/relationships/image" Target="../media/image83.svg"/></Relationships>
</file>

<file path=ppt/slides/_rels/slide4.xml.rels><?xml version="1.0" encoding="UTF-8" standalone="yes"?>
<Relationships xmlns="http://schemas.openxmlformats.org/package/2006/relationships"><Relationship Id="rId109" Type="http://schemas.openxmlformats.org/officeDocument/2006/relationships/image" Target="../media/image235.sv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09" Type="http://schemas.openxmlformats.org/officeDocument/2006/relationships/image" Target="../media/image235.sv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.sv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29" Type="http://schemas.openxmlformats.org/officeDocument/2006/relationships/image" Target="../media/image275.sv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0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23" Type="http://schemas.openxmlformats.org/officeDocument/2006/relationships/image" Target="../media/image29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59" Type="http://schemas.openxmlformats.org/officeDocument/2006/relationships/image" Target="../media/image6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3FF24CE-717C-43CE-AF8E-609B105A2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89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59D47F-DC20-439E-B101-4419F588E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888" y="2001838"/>
            <a:ext cx="8453000" cy="1508124"/>
          </a:xfrm>
        </p:spPr>
        <p:txBody>
          <a:bodyPr>
            <a:noAutofit/>
          </a:bodyPr>
          <a:lstStyle/>
          <a:p>
            <a:pPr algn="l"/>
            <a:r>
              <a:rPr lang="ru-RU" sz="3200" b="1" dirty="0" smtClean="0">
                <a:solidFill>
                  <a:srgbClr val="006CB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Тема ВКР</a:t>
            </a:r>
            <a:r>
              <a:rPr lang="en-US" sz="3200" b="1" dirty="0" smtClean="0">
                <a:solidFill>
                  <a:srgbClr val="006CB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3200" b="1" dirty="0" smtClean="0">
                <a:solidFill>
                  <a:srgbClr val="006CB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sz="3200" b="1" dirty="0">
                <a:solidFill>
                  <a:srgbClr val="006CB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3200" b="1" dirty="0" smtClean="0">
                <a:solidFill>
                  <a:srgbClr val="006CB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виртуального помощника по работе с клиентами и заказами сервисного центра</a:t>
            </a:r>
            <a:r>
              <a:rPr lang="ru-RU" altLang="ru-RU" sz="3200" b="1" dirty="0" smtClean="0">
                <a:solidFill>
                  <a:srgbClr val="006CB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3200" b="1" dirty="0">
              <a:solidFill>
                <a:srgbClr val="006CB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3110F37-3CC5-4C6B-80C8-9DE8EE0F8A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888" y="3602038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ru-RU" sz="1800" b="1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Автор</a:t>
            </a:r>
            <a:r>
              <a:rPr lang="en-US" sz="1800" b="1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: </a:t>
            </a:r>
            <a:r>
              <a:rPr lang="ru-RU" sz="1800" dirty="0" err="1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Мацук</a:t>
            </a:r>
            <a:r>
              <a:rPr lang="ru-RU" sz="1800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Владислав Сергеевич</a:t>
            </a:r>
          </a:p>
          <a:p>
            <a:pPr algn="l"/>
            <a:r>
              <a:rPr lang="ru-RU" sz="18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с</a:t>
            </a:r>
            <a:r>
              <a:rPr lang="ru-RU" sz="1800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тудент группы БПЦ21-01</a:t>
            </a:r>
          </a:p>
          <a:p>
            <a:pPr algn="l"/>
            <a:r>
              <a:rPr lang="ru-RU" sz="1800" b="1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Руководитель</a:t>
            </a:r>
            <a:r>
              <a:rPr lang="en-US" sz="1800" b="1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:</a:t>
            </a:r>
            <a:r>
              <a:rPr lang="en-US" sz="1800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Павленко Александр Александрович</a:t>
            </a:r>
          </a:p>
          <a:p>
            <a:pPr algn="l"/>
            <a:r>
              <a:rPr lang="ru-RU" sz="18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с</a:t>
            </a:r>
            <a:r>
              <a:rPr lang="ru-RU" sz="1800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тарший преподаватель</a:t>
            </a:r>
            <a:endParaRPr lang="en-US" sz="18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D7F28C7F-98EE-40A6-9235-7440BA6C5309}"/>
              </a:ext>
            </a:extLst>
          </p:cNvPr>
          <p:cNvSpPr txBox="1">
            <a:spLocks/>
          </p:cNvSpPr>
          <p:nvPr/>
        </p:nvSpPr>
        <p:spPr>
          <a:xfrm>
            <a:off x="623888" y="6267616"/>
            <a:ext cx="1985088" cy="25700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г. Красноярск, </a:t>
            </a:r>
            <a:r>
              <a:rPr lang="ru-RU" sz="1600" dirty="0" smtClean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2025</a:t>
            </a:r>
            <a:endParaRPr lang="en-US" sz="16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05D8E4C-6901-410C-863E-8B0D1A172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16" y="315697"/>
            <a:ext cx="10515600" cy="450421"/>
          </a:xfrm>
        </p:spPr>
        <p:txBody>
          <a:bodyPr>
            <a:normAutofit/>
          </a:bodyPr>
          <a:lstStyle/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Блок-схема алгоритма поставки запчастей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345989"/>
            <a:ext cx="593123" cy="328337"/>
          </a:xfrm>
        </p:spPr>
        <p:txBody>
          <a:bodyPr/>
          <a:lstStyle/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10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3269332" y="2902591"/>
            <a:ext cx="757384" cy="2308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322" y="1268421"/>
            <a:ext cx="5273797" cy="500654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441" y="815545"/>
            <a:ext cx="5566339" cy="5896197"/>
          </a:xfrm>
          <a:prstGeom prst="rect">
            <a:avLst/>
          </a:prstGeom>
        </p:spPr>
      </p:pic>
      <p:pic>
        <p:nvPicPr>
          <p:cNvPr id="11" name="Рисунок 10" descr="Иерархия">
            <a:extLst>
              <a:ext uri="{FF2B5EF4-FFF2-40B4-BE49-F238E27FC236}">
                <a16:creationId xmlns:a16="http://schemas.microsoft.com/office/drawing/2014/main" id="{BCA1A141-B97D-4C95-96E3-2B0DBBC0130D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5"/>
              </a:ext>
            </a:extLst>
          </a:blip>
          <a:stretch>
            <a:fillRect/>
          </a:stretch>
        </p:blipFill>
        <p:spPr>
          <a:xfrm>
            <a:off x="5664756" y="185749"/>
            <a:ext cx="695257" cy="69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12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11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5D8E4C-6901-410C-863E-8B0D1A172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 txBox="1">
            <a:spLocks/>
          </p:cNvSpPr>
          <p:nvPr/>
        </p:nvSpPr>
        <p:spPr>
          <a:xfrm>
            <a:off x="1" y="345989"/>
            <a:ext cx="593123" cy="328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11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 txBox="1">
            <a:spLocks/>
          </p:cNvSpPr>
          <p:nvPr/>
        </p:nvSpPr>
        <p:spPr>
          <a:xfrm>
            <a:off x="624016" y="315697"/>
            <a:ext cx="10515600" cy="45042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Блоки виртуального помощника по работе с заказами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916" y="986780"/>
            <a:ext cx="10424168" cy="5148908"/>
          </a:xfrm>
          <a:prstGeom prst="rect">
            <a:avLst/>
          </a:prstGeom>
        </p:spPr>
      </p:pic>
      <p:pic>
        <p:nvPicPr>
          <p:cNvPr id="8" name="Рисунок 7" descr="Облачные вычисления">
            <a:extLst>
              <a:ext uri="{FF2B5EF4-FFF2-40B4-BE49-F238E27FC236}">
                <a16:creationId xmlns:a16="http://schemas.microsoft.com/office/drawing/2014/main" id="{0BB926B3-1B69-4C5B-87B3-8A1AD9868F5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029331" y="188260"/>
            <a:ext cx="671764" cy="67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18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12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5D8E4C-6901-410C-863E-8B0D1A172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 txBox="1">
            <a:spLocks/>
          </p:cNvSpPr>
          <p:nvPr/>
        </p:nvSpPr>
        <p:spPr>
          <a:xfrm>
            <a:off x="1" y="345989"/>
            <a:ext cx="593123" cy="328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12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 txBox="1">
            <a:spLocks/>
          </p:cNvSpPr>
          <p:nvPr/>
        </p:nvSpPr>
        <p:spPr>
          <a:xfrm>
            <a:off x="624016" y="315697"/>
            <a:ext cx="10515600" cy="45042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Блоки виртуального помощника по работе с заказами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27" y="1017484"/>
            <a:ext cx="10855145" cy="5087499"/>
          </a:xfrm>
          <a:prstGeom prst="rect">
            <a:avLst/>
          </a:prstGeom>
        </p:spPr>
      </p:pic>
      <p:pic>
        <p:nvPicPr>
          <p:cNvPr id="8" name="Рисунок 7" descr="Облачные вычисления">
            <a:extLst>
              <a:ext uri="{FF2B5EF4-FFF2-40B4-BE49-F238E27FC236}">
                <a16:creationId xmlns:a16="http://schemas.microsoft.com/office/drawing/2014/main" id="{0BB926B3-1B69-4C5B-87B3-8A1AD9868F5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029331" y="188260"/>
            <a:ext cx="671764" cy="67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42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13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5D8E4C-6901-410C-863E-8B0D1A172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 txBox="1">
            <a:spLocks/>
          </p:cNvSpPr>
          <p:nvPr/>
        </p:nvSpPr>
        <p:spPr>
          <a:xfrm>
            <a:off x="1" y="345989"/>
            <a:ext cx="593123" cy="328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13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 txBox="1">
            <a:spLocks/>
          </p:cNvSpPr>
          <p:nvPr/>
        </p:nvSpPr>
        <p:spPr>
          <a:xfrm>
            <a:off x="624016" y="315697"/>
            <a:ext cx="10515600" cy="45042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Принцип работы виртуального помощника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pic>
        <p:nvPicPr>
          <p:cNvPr id="9" name="Рисунок 8" descr="Голова с шестеренками">
            <a:extLst>
              <a:ext uri="{FF2B5EF4-FFF2-40B4-BE49-F238E27FC236}">
                <a16:creationId xmlns:a16="http://schemas.microsoft.com/office/drawing/2014/main" id="{15071811-1304-46B5-9469-12C164286D9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5"/>
              </a:ext>
            </a:extLst>
          </a:blip>
          <a:stretch>
            <a:fillRect/>
          </a:stretch>
        </p:blipFill>
        <p:spPr>
          <a:xfrm>
            <a:off x="5667470" y="174275"/>
            <a:ext cx="671764" cy="67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87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B5F3F-AA1B-4C65-9B0C-5D64800498CC}" type="slidenum">
              <a:rPr lang="ru-RU" smtClean="0"/>
              <a:t>14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5D8E4C-6901-410C-863E-8B0D1A172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 txBox="1">
            <a:spLocks/>
          </p:cNvSpPr>
          <p:nvPr/>
        </p:nvSpPr>
        <p:spPr>
          <a:xfrm>
            <a:off x="624016" y="315697"/>
            <a:ext cx="10515600" cy="45042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>
                <a:solidFill>
                  <a:srgbClr val="006CB5"/>
                </a:solidFill>
                <a:latin typeface="Oswald" panose="00000500000000000000" pitchFamily="2" charset="-52"/>
              </a:rPr>
              <a:t>С</a:t>
            </a:r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хема дополнительных возможностей для ООО </a:t>
            </a:r>
            <a:r>
              <a:rPr lang="ru-RU" sz="2400" dirty="0">
                <a:solidFill>
                  <a:srgbClr val="006CB5"/>
                </a:solidFill>
                <a:latin typeface="Oswald" panose="020B0604020202020204" charset="-52"/>
                <a:cs typeface="Times New Roman" panose="02020603050405020304" pitchFamily="18" charset="0"/>
              </a:rPr>
              <a:t>«</a:t>
            </a:r>
            <a:r>
              <a:rPr lang="ru-RU" sz="2400" dirty="0" err="1">
                <a:solidFill>
                  <a:srgbClr val="006CB5"/>
                </a:solidFill>
                <a:latin typeface="Oswald" panose="020B0604020202020204" charset="-52"/>
                <a:cs typeface="Times New Roman" panose="02020603050405020304" pitchFamily="18" charset="0"/>
              </a:rPr>
              <a:t>Термо</a:t>
            </a:r>
            <a:r>
              <a:rPr lang="ru-RU" sz="2400" dirty="0">
                <a:solidFill>
                  <a:srgbClr val="006CB5"/>
                </a:solidFill>
                <a:latin typeface="Oswald" panose="020B0604020202020204" charset="-52"/>
                <a:cs typeface="Times New Roman" panose="02020603050405020304" pitchFamily="18" charset="0"/>
              </a:rPr>
              <a:t>-Мастер сервис»</a:t>
            </a:r>
            <a:endParaRPr lang="ru-RU" sz="2400" dirty="0">
              <a:solidFill>
                <a:srgbClr val="006CB5"/>
              </a:solidFill>
              <a:latin typeface="Oswald" panose="020B0604020202020204" charset="-52"/>
            </a:endParaRP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 txBox="1">
            <a:spLocks/>
          </p:cNvSpPr>
          <p:nvPr/>
        </p:nvSpPr>
        <p:spPr>
          <a:xfrm>
            <a:off x="1" y="345989"/>
            <a:ext cx="593123" cy="328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14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4016" y="1135218"/>
            <a:ext cx="29832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Голосовое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и распознавание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речи</a:t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Автоматическая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генерация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отчётов</a:t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Геолокация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заявок 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выездов</a:t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CRM или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телефонией</a:t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Автогенерация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договоров и PDF-документов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0881" y="1135218"/>
            <a:ext cx="7238735" cy="5243282"/>
          </a:xfrm>
          <a:prstGeom prst="rect">
            <a:avLst/>
          </a:prstGeom>
        </p:spPr>
      </p:pic>
      <p:pic>
        <p:nvPicPr>
          <p:cNvPr id="10" name="Рисунок 9" descr="Статистика">
            <a:extLst>
              <a:ext uri="{FF2B5EF4-FFF2-40B4-BE49-F238E27FC236}">
                <a16:creationId xmlns:a16="http://schemas.microsoft.com/office/drawing/2014/main" id="{B87287B9-B9E4-4158-BECD-F3459FB1162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109746" y="170271"/>
            <a:ext cx="671818" cy="67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9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0DC38E4-7461-407B-A8C6-41EC0DD23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803"/>
            <a:ext cx="12192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 txBox="1">
            <a:spLocks/>
          </p:cNvSpPr>
          <p:nvPr/>
        </p:nvSpPr>
        <p:spPr>
          <a:xfrm>
            <a:off x="624016" y="315697"/>
            <a:ext cx="10515600" cy="4504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Экономическая эффективность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 txBox="1">
            <a:spLocks/>
          </p:cNvSpPr>
          <p:nvPr/>
        </p:nvSpPr>
        <p:spPr>
          <a:xfrm>
            <a:off x="1" y="345989"/>
            <a:ext cx="593123" cy="328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15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3124" y="1124720"/>
            <a:ext cx="105464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000" b="1" dirty="0" smtClean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Затраты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 реализацию проекта</a:t>
            </a:r>
            <a:r>
              <a:rPr lang="ru-RU" sz="20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Затраты проектировщику – 20 000₽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Затраты разработчику – 50 000₽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Лицензия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500₽</a:t>
            </a:r>
          </a:p>
          <a:p>
            <a:pPr marL="342900" indent="-342900">
              <a:buFont typeface="+mj-lt"/>
              <a:buAutoNum type="arabicPeriod"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Потенциал оптимизации затрат:</a:t>
            </a:r>
            <a:endParaRPr lang="ru-RU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Ср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еднемесячные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затраты на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выполнение задач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менеджером: 50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000₽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Годовая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экономия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 счёт автоматизации процессов: 600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000₽</a:t>
            </a:r>
            <a:endParaRPr lang="ru-RU" sz="2000" dirty="0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Потенциал оптимизации затрат</a:t>
            </a:r>
            <a:r>
              <a:rPr lang="ru-RU" sz="20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Инвестиции в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автоматизацию процессов с аналогичной рыночной стоимостью: 100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000₽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Предполагаемый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срок окупаемости: 2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месяца</a:t>
            </a:r>
            <a:endParaRPr lang="ru-RU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 descr="Тенденция к повышению">
            <a:extLst>
              <a:ext uri="{FF2B5EF4-FFF2-40B4-BE49-F238E27FC236}">
                <a16:creationId xmlns:a16="http://schemas.microsoft.com/office/drawing/2014/main" id="{70A3F798-0FDE-4600-8CD4-DC4DB3DEDDB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88472" y="197256"/>
            <a:ext cx="644922" cy="64492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6389917" y="1944040"/>
            <a:ext cx="2998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Итоговые затраты: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70 500₽</a:t>
            </a:r>
            <a:endParaRPr lang="ru-RU" dirty="0"/>
          </a:p>
        </p:txBody>
      </p:sp>
      <p:sp>
        <p:nvSpPr>
          <p:cNvPr id="10" name="Правая фигурная скобка 9"/>
          <p:cNvSpPr/>
          <p:nvPr/>
        </p:nvSpPr>
        <p:spPr>
          <a:xfrm>
            <a:off x="5134062" y="1266738"/>
            <a:ext cx="679509" cy="172813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12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0DC38E4-7461-407B-A8C6-41EC0DD23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 txBox="1">
            <a:spLocks/>
          </p:cNvSpPr>
          <p:nvPr/>
        </p:nvSpPr>
        <p:spPr>
          <a:xfrm>
            <a:off x="624016" y="315697"/>
            <a:ext cx="10515600" cy="4504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Выводы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7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 txBox="1">
            <a:spLocks/>
          </p:cNvSpPr>
          <p:nvPr/>
        </p:nvSpPr>
        <p:spPr>
          <a:xfrm>
            <a:off x="1" y="345989"/>
            <a:ext cx="593123" cy="328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16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4016" y="1353902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достигнута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 программный виртуальный помощник для обработки клиентских обращений и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заказами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сервисном центре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016" y="3142015"/>
            <a:ext cx="10515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Все задачи выполнены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Проанализирован текущий процесс работы с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заказами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сервисном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центре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Спроектирована архитектура и логика работы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виртуального помощника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 программный виртуальный помощник для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автоматизации обработки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заказов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Сделаны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выводы, подведены итоги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9" descr="Преподаватель">
            <a:extLst>
              <a:ext uri="{FF2B5EF4-FFF2-40B4-BE49-F238E27FC236}">
                <a16:creationId xmlns:a16="http://schemas.microsoft.com/office/drawing/2014/main" id="{A9D2DC6A-90EF-4DD4-BD78-9DB23C287C7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5"/>
              </a:ext>
            </a:extLst>
          </a:blip>
          <a:stretch>
            <a:fillRect/>
          </a:stretch>
        </p:blipFill>
        <p:spPr>
          <a:xfrm>
            <a:off x="1936425" y="153759"/>
            <a:ext cx="737287" cy="73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54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FF24CE-717C-43CE-AF8E-609B105A2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D59D47F-DC20-439E-B101-4419F588E2F1}"/>
              </a:ext>
            </a:extLst>
          </p:cNvPr>
          <p:cNvSpPr txBox="1">
            <a:spLocks/>
          </p:cNvSpPr>
          <p:nvPr/>
        </p:nvSpPr>
        <p:spPr>
          <a:xfrm>
            <a:off x="623888" y="2818700"/>
            <a:ext cx="8453000" cy="145968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solidFill>
                  <a:srgbClr val="006CB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 </a:t>
            </a:r>
            <a:endParaRPr lang="ru-RU" sz="3200" b="1" dirty="0">
              <a:solidFill>
                <a:srgbClr val="006CB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 descr="Лектор">
            <a:extLst>
              <a:ext uri="{FF2B5EF4-FFF2-40B4-BE49-F238E27FC236}">
                <a16:creationId xmlns:a16="http://schemas.microsoft.com/office/drawing/2014/main" id="{B4AD84BA-B045-4F32-8A2B-3AE8F297727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7"/>
              </a:ext>
            </a:extLst>
          </a:blip>
          <a:stretch>
            <a:fillRect/>
          </a:stretch>
        </p:blipFill>
        <p:spPr>
          <a:xfrm>
            <a:off x="6095999" y="2600586"/>
            <a:ext cx="796955" cy="79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5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EA6136C-0C7E-487D-B85A-3E7D60B7A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16" y="315697"/>
            <a:ext cx="10515600" cy="450421"/>
          </a:xfrm>
        </p:spPr>
        <p:txBody>
          <a:bodyPr>
            <a:normAutofit/>
          </a:bodyPr>
          <a:lstStyle/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Актуальность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6F5348-5CAC-4654-B71D-E446C3683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643" y="1718004"/>
            <a:ext cx="7874240" cy="285153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В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условиях роста количества обращений в сервисные центры возрастает необходимость в автоматизации обработки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заказов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взаимодействия с клиентами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Дипломный проект выполнялся для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организации ООО «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Термо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-Мастер сервис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», где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 виртуального помощника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позволит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сократить время отклика, повысить качество обслуживания и оптимизировать работу сотрудников.</a:t>
            </a:r>
            <a:endParaRPr lang="ru-RU" sz="24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345989"/>
            <a:ext cx="593123" cy="328337"/>
          </a:xfrm>
        </p:spPr>
        <p:txBody>
          <a:bodyPr/>
          <a:lstStyle/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2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pic>
        <p:nvPicPr>
          <p:cNvPr id="1026" name="Picture 2" descr="Picture background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469" y="3202497"/>
            <a:ext cx="5818827" cy="308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Рисунок 10" descr="Проекционный экран">
            <a:extLst>
              <a:ext uri="{FF2B5EF4-FFF2-40B4-BE49-F238E27FC236}">
                <a16:creationId xmlns:a16="http://schemas.microsoft.com/office/drawing/2014/main" id="{D1EA2D6C-7F2D-471C-8CEC-3990CCF56C4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2351921" y="250037"/>
            <a:ext cx="697919" cy="69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2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EA6136C-0C7E-487D-B85A-3E7D60B7A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16" y="315697"/>
            <a:ext cx="10515600" cy="450421"/>
          </a:xfrm>
        </p:spPr>
        <p:txBody>
          <a:bodyPr>
            <a:normAutofit/>
          </a:bodyPr>
          <a:lstStyle/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Цель и задачи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345989"/>
            <a:ext cx="593123" cy="328337"/>
          </a:xfrm>
        </p:spPr>
        <p:txBody>
          <a:bodyPr/>
          <a:lstStyle/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3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016" y="1310484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программного виртуального помощника для обработки клиентских обращений и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заказов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сервисном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центре.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4016" y="3070436"/>
            <a:ext cx="10515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задачи работы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Проанализировать текущий процесс работы с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заказами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сервисном центре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архитектуру и логику работы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виртуального помощника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программного виртуального помощника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автоматизации обработки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заказов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Сделать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выводы, подвести итоги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9" descr="Презентация с контрольным списком">
            <a:extLst>
              <a:ext uri="{FF2B5EF4-FFF2-40B4-BE49-F238E27FC236}">
                <a16:creationId xmlns:a16="http://schemas.microsoft.com/office/drawing/2014/main" id="{0834B205-B657-4061-B0C4-55497725F00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7"/>
              </a:ext>
            </a:extLst>
          </a:blip>
          <a:stretch>
            <a:fillRect/>
          </a:stretch>
        </p:blipFill>
        <p:spPr>
          <a:xfrm>
            <a:off x="2415723" y="232244"/>
            <a:ext cx="732489" cy="73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23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22726F9-0D87-42D7-BC36-D27072F543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16" y="315697"/>
            <a:ext cx="10515600" cy="450421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AS-IS 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345989"/>
            <a:ext cx="593123" cy="328337"/>
          </a:xfrm>
        </p:spPr>
        <p:txBody>
          <a:bodyPr/>
          <a:lstStyle/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4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41" y="1131242"/>
            <a:ext cx="10730317" cy="4798868"/>
          </a:xfrm>
          <a:prstGeom prst="rect">
            <a:avLst/>
          </a:prstGeom>
        </p:spPr>
      </p:pic>
      <p:pic>
        <p:nvPicPr>
          <p:cNvPr id="12" name="Рисунок 11" descr="Сетевая диаграмма">
            <a:extLst>
              <a:ext uri="{FF2B5EF4-FFF2-40B4-BE49-F238E27FC236}">
                <a16:creationId xmlns:a16="http://schemas.microsoft.com/office/drawing/2014/main" id="{DC4F0F8C-B5D4-4E1B-AAA2-7F123018151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9"/>
              </a:ext>
            </a:extLst>
          </a:blip>
          <a:stretch>
            <a:fillRect/>
          </a:stretch>
        </p:blipFill>
        <p:spPr>
          <a:xfrm>
            <a:off x="1415604" y="209470"/>
            <a:ext cx="690033" cy="69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723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FA13210-2ED3-4779-B9AE-3B8014D8C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16" y="315697"/>
            <a:ext cx="10515600" cy="450421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TO-BE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345989"/>
            <a:ext cx="593123" cy="328337"/>
          </a:xfrm>
        </p:spPr>
        <p:txBody>
          <a:bodyPr/>
          <a:lstStyle/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5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014" y="1199955"/>
            <a:ext cx="10787972" cy="4458089"/>
          </a:xfrm>
          <a:prstGeom prst="rect">
            <a:avLst/>
          </a:prstGeom>
        </p:spPr>
      </p:pic>
      <p:pic>
        <p:nvPicPr>
          <p:cNvPr id="7" name="Рисунок 6" descr="Сетевая диаграмма">
            <a:extLst>
              <a:ext uri="{FF2B5EF4-FFF2-40B4-BE49-F238E27FC236}">
                <a16:creationId xmlns:a16="http://schemas.microsoft.com/office/drawing/2014/main" id="{DC4F0F8C-B5D4-4E1B-AAA2-7F123018151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9"/>
              </a:ext>
            </a:extLst>
          </a:blip>
          <a:stretch>
            <a:fillRect/>
          </a:stretch>
        </p:blipFill>
        <p:spPr>
          <a:xfrm>
            <a:off x="1415604" y="209470"/>
            <a:ext cx="690033" cy="69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3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67CF6AE-F76E-4529-95FA-DEB28EE09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9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16" y="315697"/>
            <a:ext cx="10515600" cy="450421"/>
          </a:xfrm>
        </p:spPr>
        <p:txBody>
          <a:bodyPr>
            <a:normAutofit/>
          </a:bodyPr>
          <a:lstStyle/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Сравнительный анализ программного обеспечения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345989"/>
            <a:ext cx="593123" cy="328337"/>
          </a:xfrm>
        </p:spPr>
        <p:txBody>
          <a:bodyPr/>
          <a:lstStyle/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6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376555"/>
              </p:ext>
            </p:extLst>
          </p:nvPr>
        </p:nvGraphicFramePr>
        <p:xfrm>
          <a:off x="593122" y="1070917"/>
          <a:ext cx="10546494" cy="5531091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506642">
                  <a:extLst>
                    <a:ext uri="{9D8B030D-6E8A-4147-A177-3AD203B41FA5}">
                      <a16:colId xmlns:a16="http://schemas.microsoft.com/office/drawing/2014/main" val="1950438124"/>
                    </a:ext>
                  </a:extLst>
                </a:gridCol>
                <a:gridCol w="1230663">
                  <a:extLst>
                    <a:ext uri="{9D8B030D-6E8A-4147-A177-3AD203B41FA5}">
                      <a16:colId xmlns:a16="http://schemas.microsoft.com/office/drawing/2014/main" val="2221163064"/>
                    </a:ext>
                  </a:extLst>
                </a:gridCol>
                <a:gridCol w="1782621">
                  <a:extLst>
                    <a:ext uri="{9D8B030D-6E8A-4147-A177-3AD203B41FA5}">
                      <a16:colId xmlns:a16="http://schemas.microsoft.com/office/drawing/2014/main" val="4258388689"/>
                    </a:ext>
                  </a:extLst>
                </a:gridCol>
                <a:gridCol w="1161917">
                  <a:extLst>
                    <a:ext uri="{9D8B030D-6E8A-4147-A177-3AD203B41FA5}">
                      <a16:colId xmlns:a16="http://schemas.microsoft.com/office/drawing/2014/main" val="1210368495"/>
                    </a:ext>
                  </a:extLst>
                </a:gridCol>
                <a:gridCol w="1736521">
                  <a:extLst>
                    <a:ext uri="{9D8B030D-6E8A-4147-A177-3AD203B41FA5}">
                      <a16:colId xmlns:a16="http://schemas.microsoft.com/office/drawing/2014/main" val="2774971458"/>
                    </a:ext>
                  </a:extLst>
                </a:gridCol>
                <a:gridCol w="947954">
                  <a:extLst>
                    <a:ext uri="{9D8B030D-6E8A-4147-A177-3AD203B41FA5}">
                      <a16:colId xmlns:a16="http://schemas.microsoft.com/office/drawing/2014/main" val="1817313229"/>
                    </a:ext>
                  </a:extLst>
                </a:gridCol>
                <a:gridCol w="2180176">
                  <a:extLst>
                    <a:ext uri="{9D8B030D-6E8A-4147-A177-3AD203B41FA5}">
                      <a16:colId xmlns:a16="http://schemas.microsoft.com/office/drawing/2014/main" val="3739524862"/>
                    </a:ext>
                  </a:extLst>
                </a:gridCol>
              </a:tblGrid>
              <a:tr h="343453">
                <a:tc>
                  <a:txBody>
                    <a:bodyPr/>
                    <a:lstStyle/>
                    <a:p>
                      <a:r>
                        <a:rPr lang="ru-RU" sz="1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Программное обеспечение</a:t>
                      </a:r>
                    </a:p>
                  </a:txBody>
                  <a:tcPr marL="30861" marR="30861" marT="15430" marB="15430" anchor="ctr">
                    <a:solidFill>
                      <a:srgbClr val="7DC71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Поддержка ИИ</a:t>
                      </a:r>
                    </a:p>
                  </a:txBody>
                  <a:tcPr marL="30861" marR="30861" marT="15430" marB="15430" anchor="ctr">
                    <a:solidFill>
                      <a:srgbClr val="7DC71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Интеграции</a:t>
                      </a:r>
                    </a:p>
                  </a:txBody>
                  <a:tcPr marL="30861" marR="30861" marT="15430" marB="15430" anchor="ctr">
                    <a:solidFill>
                      <a:srgbClr val="7DC71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Сложность настройки</a:t>
                      </a:r>
                    </a:p>
                  </a:txBody>
                  <a:tcPr marL="30861" marR="30861" marT="15430" marB="15430" anchor="ctr">
                    <a:solidFill>
                      <a:srgbClr val="7DC71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Стоимость</a:t>
                      </a:r>
                    </a:p>
                  </a:txBody>
                  <a:tcPr marL="30861" marR="30861" marT="15430" marB="15430" anchor="ctr">
                    <a:solidFill>
                      <a:srgbClr val="7DC71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Гибкость настройки</a:t>
                      </a:r>
                    </a:p>
                  </a:txBody>
                  <a:tcPr marL="30861" marR="30861" marT="15430" marB="15430" anchor="ctr">
                    <a:solidFill>
                      <a:srgbClr val="7DC71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Комментарий</a:t>
                      </a:r>
                    </a:p>
                  </a:txBody>
                  <a:tcPr marL="30861" marR="30861" marT="15430" marB="15430" anchor="ctr">
                    <a:solidFill>
                      <a:srgbClr val="7DC7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89675"/>
                  </a:ext>
                </a:extLst>
              </a:tr>
              <a:tr h="660182">
                <a:tc>
                  <a:txBody>
                    <a:bodyPr/>
                    <a:lstStyle/>
                    <a:p>
                      <a:r>
                        <a:rPr lang="en-US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BotHelp</a:t>
                      </a:r>
                      <a:endParaRPr 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Отсутствует</a:t>
                      </a:r>
                      <a:r>
                        <a:rPr lang="en-US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;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Только 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шаблоны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Telegram, WhatsApp, Viber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Низкая (визуальный редактор)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Условно бесплатно /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 </a:t>
                      </a:r>
                      <a:r>
                        <a:rPr lang="ru-RU" sz="1400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1 300₽/мес.</a:t>
                      </a:r>
                      <a:endParaRPr lang="ru-RU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Низкая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Удобен для маркетинга, слаб в автоматизации заявок</a:t>
                      </a:r>
                    </a:p>
                  </a:txBody>
                  <a:tcPr marL="30861" marR="30861" marT="15430" marB="15430" anchor="ctr"/>
                </a:tc>
                <a:extLst>
                  <a:ext uri="{0D108BD9-81ED-4DB2-BD59-A6C34878D82A}">
                    <a16:rowId xmlns:a16="http://schemas.microsoft.com/office/drawing/2014/main" val="935063253"/>
                  </a:ext>
                </a:extLst>
              </a:tr>
              <a:tr h="501817">
                <a:tc>
                  <a:txBody>
                    <a:bodyPr/>
                    <a:lstStyle/>
                    <a:p>
                      <a:r>
                        <a:rPr lang="en-US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Manybot</a:t>
                      </a:r>
                      <a:endParaRPr 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Отсутствует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Telegram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Очень низкая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Бесплатно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Очень низкая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Простой, но устаревший, без ИИ и гибких сценариев</a:t>
                      </a:r>
                    </a:p>
                  </a:txBody>
                  <a:tcPr marL="30861" marR="30861" marT="15430" marB="15430" anchor="ctr"/>
                </a:tc>
                <a:extLst>
                  <a:ext uri="{0D108BD9-81ED-4DB2-BD59-A6C34878D82A}">
                    <a16:rowId xmlns:a16="http://schemas.microsoft.com/office/drawing/2014/main" val="2390500631"/>
                  </a:ext>
                </a:extLst>
              </a:tr>
              <a:tr h="501817">
                <a:tc>
                  <a:txBody>
                    <a:bodyPr/>
                    <a:lstStyle/>
                    <a:p>
                      <a:r>
                        <a:rPr lang="en-US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Chatfuel</a:t>
                      </a:r>
                      <a:endParaRPr 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Есть</a:t>
                      </a: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(через 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API)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Telegram, FB, API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Условно бесплатно /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 </a:t>
                      </a:r>
                      <a:r>
                        <a:rPr lang="ru-RU" sz="1400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1 900₽/мес.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(для </a:t>
                      </a:r>
                      <a:r>
                        <a:rPr lang="ru-RU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Telegram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Популярен, подходит для базовых ИИ-ботов</a:t>
                      </a:r>
                    </a:p>
                  </a:txBody>
                  <a:tcPr marL="30861" marR="30861" marT="15430" marB="15430" anchor="ctr"/>
                </a:tc>
                <a:extLst>
                  <a:ext uri="{0D108BD9-81ED-4DB2-BD59-A6C34878D82A}">
                    <a16:rowId xmlns:a16="http://schemas.microsoft.com/office/drawing/2014/main" val="1878266959"/>
                  </a:ext>
                </a:extLst>
              </a:tr>
              <a:tr h="660182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Flow XO</a:t>
                      </a:r>
                    </a:p>
                  </a:txBody>
                  <a:tcPr marL="30861" marR="30861" marT="15430" marB="154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Есть 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(ограниченно)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Telegram, Slack, API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1800₽/мес.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Подходит для создания цепочек логики, но с ограничениями</a:t>
                      </a:r>
                    </a:p>
                  </a:txBody>
                  <a:tcPr marL="30861" marR="30861" marT="15430" marB="15430" anchor="ctr"/>
                </a:tc>
                <a:extLst>
                  <a:ext uri="{0D108BD9-81ED-4DB2-BD59-A6C34878D82A}">
                    <a16:rowId xmlns:a16="http://schemas.microsoft.com/office/drawing/2014/main" val="3304450010"/>
                  </a:ext>
                </a:extLst>
              </a:tr>
              <a:tr h="501817">
                <a:tc>
                  <a:txBody>
                    <a:bodyPr/>
                    <a:lstStyle/>
                    <a:p>
                      <a:r>
                        <a:rPr lang="en-US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SendPulse</a:t>
                      </a:r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Chatbots</a:t>
                      </a:r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30861" marR="30861" marT="15430" marB="154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Отсутствует</a:t>
                      </a:r>
                      <a:r>
                        <a:rPr lang="en-US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;</a:t>
                      </a:r>
                      <a:r>
                        <a:rPr lang="en-US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(шаблоны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Telegram, VK, WhatsApp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Бесплатно до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лимита (1 300₽/мес.)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Низкая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Удобен для рассылок, но слаб в логике заявок</a:t>
                      </a:r>
                    </a:p>
                  </a:txBody>
                  <a:tcPr marL="30861" marR="30861" marT="15430" marB="15430" anchor="ctr"/>
                </a:tc>
                <a:extLst>
                  <a:ext uri="{0D108BD9-81ED-4DB2-BD59-A6C34878D82A}">
                    <a16:rowId xmlns:a16="http://schemas.microsoft.com/office/drawing/2014/main" val="2770620192"/>
                  </a:ext>
                </a:extLst>
              </a:tr>
              <a:tr h="501817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Tilda + Telegram Bot</a:t>
                      </a:r>
                    </a:p>
                  </a:txBody>
                  <a:tcPr marL="30861" marR="30861" marT="15430" marB="154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Отсутствует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Telegram, 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формы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</a:t>
                      </a: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800₽/мес. 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Tilda)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Низкая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Красивый фронт, но требует доработки на бэке</a:t>
                      </a:r>
                    </a:p>
                  </a:txBody>
                  <a:tcPr marL="30861" marR="30861" marT="15430" marB="15430" anchor="ctr"/>
                </a:tc>
                <a:extLst>
                  <a:ext uri="{0D108BD9-81ED-4DB2-BD59-A6C34878D82A}">
                    <a16:rowId xmlns:a16="http://schemas.microsoft.com/office/drawing/2014/main" val="1814869923"/>
                  </a:ext>
                </a:extLst>
              </a:tr>
              <a:tr h="660182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Telegram Bot + Google Apps Script</a:t>
                      </a:r>
                    </a:p>
                  </a:txBody>
                  <a:tcPr marL="30861" marR="30861" marT="15430" marB="154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Есть 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(можно подключить)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Telegram, Google Sheets, Gmail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Высокая (код)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Бесплатно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высокая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Хорошо масштабируется, требует навыков программирования</a:t>
                      </a:r>
                    </a:p>
                  </a:txBody>
                  <a:tcPr marL="30861" marR="30861" marT="15430" marB="15430" anchor="ctr"/>
                </a:tc>
                <a:extLst>
                  <a:ext uri="{0D108BD9-81ED-4DB2-BD59-A6C34878D82A}">
                    <a16:rowId xmlns:a16="http://schemas.microsoft.com/office/drawing/2014/main" val="491487380"/>
                  </a:ext>
                </a:extLst>
              </a:tr>
              <a:tr h="660182">
                <a:tc>
                  <a:txBody>
                    <a:bodyPr/>
                    <a:lstStyle/>
                    <a:p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Виртуальный</a:t>
                      </a:r>
                      <a:r>
                        <a:rPr lang="ru-RU" sz="1400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помощник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Есть </a:t>
                      </a:r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(через </a:t>
                      </a:r>
                      <a:r>
                        <a:rPr lang="en-US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OpenAI</a:t>
                      </a:r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/API)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Огромное количество API, </a:t>
                      </a:r>
                      <a:r>
                        <a:rPr lang="ru-RU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Webhooks</a:t>
                      </a:r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CRM, таблицы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 (</a:t>
                      </a:r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no-code </a:t>
                      </a:r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r>
                        <a:rPr lang="en-US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логика)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Бесплатно (</a:t>
                      </a:r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open-source)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Очень высокая</a:t>
                      </a:r>
                    </a:p>
                  </a:txBody>
                  <a:tcPr marL="30861" marR="30861" marT="15430" marB="15430" anchor="ctr"/>
                </a:tc>
                <a:tc>
                  <a:txBody>
                    <a:bodyPr/>
                    <a:lstStyle/>
                    <a:p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Идеален для </a:t>
                      </a:r>
                      <a:r>
                        <a:rPr lang="ru-RU" sz="1400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кастомных</a:t>
                      </a:r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решений, </a:t>
                      </a:r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можно получить</a:t>
                      </a:r>
                      <a:r>
                        <a:rPr lang="ru-RU" sz="1400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мощную автоматизацию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0861" marR="30861" marT="15430" marB="15430" anchor="ctr"/>
                </a:tc>
                <a:extLst>
                  <a:ext uri="{0D108BD9-81ED-4DB2-BD59-A6C34878D82A}">
                    <a16:rowId xmlns:a16="http://schemas.microsoft.com/office/drawing/2014/main" val="4041590452"/>
                  </a:ext>
                </a:extLst>
              </a:tr>
            </a:tbl>
          </a:graphicData>
        </a:graphic>
      </p:graphicFrame>
      <p:pic>
        <p:nvPicPr>
          <p:cNvPr id="9" name="Рисунок 8" descr="Презентация с круговой диаграммой">
            <a:extLst>
              <a:ext uri="{FF2B5EF4-FFF2-40B4-BE49-F238E27FC236}">
                <a16:creationId xmlns:a16="http://schemas.microsoft.com/office/drawing/2014/main" id="{9C467F84-13F3-4DA7-89CB-B9289FCBEF7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622701" y="220637"/>
            <a:ext cx="735708" cy="73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17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101">
            <a:extLst>
              <a:ext uri="{FF2B5EF4-FFF2-40B4-BE49-F238E27FC236}">
                <a16:creationId xmlns:a16="http://schemas.microsoft.com/office/drawing/2014/main" id="{30DC38E4-7461-407B-A8C6-41EC0DD23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16" y="315697"/>
            <a:ext cx="10515600" cy="450421"/>
          </a:xfrm>
        </p:spPr>
        <p:txBody>
          <a:bodyPr>
            <a:normAutofit/>
          </a:bodyPr>
          <a:lstStyle/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Виртуальный помощник 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345989"/>
            <a:ext cx="593123" cy="328337"/>
          </a:xfrm>
        </p:spPr>
        <p:txBody>
          <a:bodyPr/>
          <a:lstStyle/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7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6173" y="4703796"/>
            <a:ext cx="4845343" cy="1880976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321662" y="956509"/>
            <a:ext cx="733197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такое: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Это </a:t>
            </a:r>
            <a:r>
              <a:rPr lang="ru-RU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-платформа (конструктор сценариев)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позволяющая автоматизировать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процессы;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Работает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 принципу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no-code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low-code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для настройки не требуется глубоких знаний в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программировании;</a:t>
            </a: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310828" y="2610683"/>
            <a:ext cx="6354518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Почему выбрана: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Позволяет </a:t>
            </a:r>
            <a:r>
              <a:rPr kumimoji="0" lang="ru-RU" altLang="ru-RU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гибко обрабатывать входящие запросы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соединять их с ИИ и отправлять результат в нужный канал (например, обратно в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Поддерживает работу с ИИ, в том числе через </a:t>
            </a:r>
            <a:r>
              <a:rPr kumimoji="0" lang="ru-RU" altLang="ru-RU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r>
              <a:rPr kumimoji="0" lang="ru-RU" altLang="ru-RU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ChatGPT</a:t>
            </a:r>
            <a:r>
              <a:rPr kumimoji="0" lang="ru-RU" altLang="ru-RU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Pinecone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 др.;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Позволяет легко </a:t>
            </a:r>
            <a:r>
              <a:rPr kumimoji="0" lang="ru-RU" altLang="ru-RU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добавлять ветвления логики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обработку ошибок, условия 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switch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память 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и хранение данных;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</a:t>
            </a:r>
            <a:r>
              <a:rPr kumimoji="0" lang="ru-RU" altLang="ru-RU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разворачивания на своём сервере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— полная автономия и безопасность;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Можно создавать </a:t>
            </a:r>
            <a:r>
              <a:rPr kumimoji="0" lang="ru-RU" altLang="ru-RU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сценарии, которые масштабируются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от простых уведомлений до сложной бизнес-логики.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6837028" y="2676243"/>
            <a:ext cx="498448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Поддерживает 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более 350 интеграций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Drive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CRM,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др.);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 startAt="3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Основана на визуальной сборке блоков — процессы строятся как схемы (что достаточно удобно).</a:t>
            </a:r>
          </a:p>
        </p:txBody>
      </p:sp>
      <p:pic>
        <p:nvPicPr>
          <p:cNvPr id="18" name="Рисунок 17" descr="Сервер">
            <a:extLst>
              <a:ext uri="{FF2B5EF4-FFF2-40B4-BE49-F238E27FC236}">
                <a16:creationId xmlns:a16="http://schemas.microsoft.com/office/drawing/2014/main" id="{BD2BCE8D-ACF3-4A5E-9680-6B34C8EFE82A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613923" y="220005"/>
            <a:ext cx="630906" cy="63090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374821" y="1070916"/>
            <a:ext cx="3570620" cy="122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25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0DC38E4-7461-407B-A8C6-41EC0DD23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9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 txBox="1">
            <a:spLocks/>
          </p:cNvSpPr>
          <p:nvPr/>
        </p:nvSpPr>
        <p:spPr>
          <a:xfrm>
            <a:off x="1" y="345989"/>
            <a:ext cx="593123" cy="328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8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 txBox="1">
            <a:spLocks/>
          </p:cNvSpPr>
          <p:nvPr/>
        </p:nvSpPr>
        <p:spPr>
          <a:xfrm>
            <a:off x="624016" y="315697"/>
            <a:ext cx="10515600" cy="4504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Создание </a:t>
            </a:r>
            <a:r>
              <a:rPr lang="en-US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Telegram</a:t>
            </a:r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-бота для взаимодействия с виртуальным помощником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16" y="1003828"/>
            <a:ext cx="3136622" cy="335840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88088" y="4497471"/>
            <a:ext cx="1158367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Это специальный сервис-бот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(официальный от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его помощью можно создать нового бота, получить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токен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доступа, настроить имя, описание,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аватар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команды и многое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другое;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создания бот получает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уникальный API-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токен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который используется для подключения к внешним системам.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1494860" y="4097361"/>
            <a:ext cx="13949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BotFather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4266227" y="1200633"/>
            <a:ext cx="742018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взаимодействия:</a:t>
            </a:r>
          </a:p>
          <a:p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Через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BotFather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был создан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-бот и получен </a:t>
            </a: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API-</a:t>
            </a:r>
            <a:r>
              <a:rPr lang="ru-RU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токен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Этот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токен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был использован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платформе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n8n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чтобы связать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-бота с внутренней логикой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помощника;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Был создан специальный блок </a:t>
            </a:r>
            <a:r>
              <a:rPr lang="ru-RU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Trigger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который принимает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входящие сообщения от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клиентов;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обработки сообщений с помощью ИИ и логики, ответ возвращается обратно в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 descr="Шестеренки">
            <a:extLst>
              <a:ext uri="{FF2B5EF4-FFF2-40B4-BE49-F238E27FC236}">
                <a16:creationId xmlns:a16="http://schemas.microsoft.com/office/drawing/2014/main" id="{4B96F7DF-63FC-413D-9EEA-A8A0C7EEF7A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9355912" y="223958"/>
            <a:ext cx="623000" cy="6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8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046DA5-5FBA-4C12-BB79-157E2C30F6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r="93851" b="88108"/>
          <a:stretch/>
        </p:blipFill>
        <p:spPr>
          <a:xfrm>
            <a:off x="0" y="255372"/>
            <a:ext cx="749643" cy="5601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68B08-F562-41B0-BCC2-CE22BEF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16" y="315697"/>
            <a:ext cx="10515600" cy="450421"/>
          </a:xfrm>
        </p:spPr>
        <p:txBody>
          <a:bodyPr>
            <a:normAutofit/>
          </a:bodyPr>
          <a:lstStyle/>
          <a:p>
            <a:r>
              <a:rPr lang="ru-RU" sz="2400" dirty="0" smtClean="0">
                <a:solidFill>
                  <a:srgbClr val="006CB5"/>
                </a:solidFill>
                <a:latin typeface="Oswald" panose="00000500000000000000" pitchFamily="2" charset="-52"/>
              </a:rPr>
              <a:t>Архитектура взаимодействия с виртуальным помощником</a:t>
            </a:r>
            <a:endParaRPr lang="ru-RU" sz="2400" dirty="0">
              <a:solidFill>
                <a:srgbClr val="006CB5"/>
              </a:solidFill>
              <a:latin typeface="Oswald" panose="00000500000000000000" pitchFamily="2" charset="-52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110FF3B-942A-423B-A412-A7480E06A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345989"/>
            <a:ext cx="593123" cy="328337"/>
          </a:xfrm>
        </p:spPr>
        <p:txBody>
          <a:bodyPr/>
          <a:lstStyle/>
          <a:p>
            <a:fld id="{D95B5F3F-AA1B-4C65-9B0C-5D64800498CC}" type="slidenum">
              <a:rPr lang="ru-RU" sz="1600" smtClean="0">
                <a:solidFill>
                  <a:schemeClr val="bg1"/>
                </a:solidFill>
                <a:latin typeface="Oswald" panose="00000500000000000000" pitchFamily="2" charset="-52"/>
              </a:rPr>
              <a:pPr/>
              <a:t>9</a:t>
            </a:fld>
            <a:endParaRPr lang="ru-RU" sz="1600" dirty="0">
              <a:solidFill>
                <a:schemeClr val="bg1"/>
              </a:solidFill>
              <a:latin typeface="Oswald" panose="00000500000000000000" pitchFamily="2" charset="-5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82" y="1070917"/>
            <a:ext cx="11066435" cy="5407728"/>
          </a:xfrm>
          <a:prstGeom prst="rect">
            <a:avLst/>
          </a:prstGeom>
        </p:spPr>
      </p:pic>
      <p:pic>
        <p:nvPicPr>
          <p:cNvPr id="7" name="Рисунок 6" descr="Подключения">
            <a:extLst>
              <a:ext uri="{FF2B5EF4-FFF2-40B4-BE49-F238E27FC236}">
                <a16:creationId xmlns:a16="http://schemas.microsoft.com/office/drawing/2014/main" id="{A8C36955-3B1B-4E1A-A1FA-941D4DE5DF2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7513283" y="178792"/>
            <a:ext cx="713161" cy="71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01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5217</TotalTime>
  <Words>881</Words>
  <Application>Microsoft Office PowerPoint</Application>
  <PresentationFormat>Широкоэкранный</PresentationFormat>
  <Paragraphs>159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5" baseType="lpstr">
      <vt:lpstr>Arial</vt:lpstr>
      <vt:lpstr>Calibri Light</vt:lpstr>
      <vt:lpstr>Calibri</vt:lpstr>
      <vt:lpstr>Wingdings</vt:lpstr>
      <vt:lpstr>Open Sans</vt:lpstr>
      <vt:lpstr>Times New Roman</vt:lpstr>
      <vt:lpstr>Oswald</vt:lpstr>
      <vt:lpstr>Тема Office</vt:lpstr>
      <vt:lpstr>Тема ВКР: «Разработка программного виртуального помощника по работе с клиентами и заказами сервисного центра»</vt:lpstr>
      <vt:lpstr>Актуальность</vt:lpstr>
      <vt:lpstr>Цель и задачи</vt:lpstr>
      <vt:lpstr>AS-IS </vt:lpstr>
      <vt:lpstr>TO-BE</vt:lpstr>
      <vt:lpstr>Сравнительный анализ программного обеспечения</vt:lpstr>
      <vt:lpstr>Виртуальный помощник </vt:lpstr>
      <vt:lpstr>Презентация PowerPoint</vt:lpstr>
      <vt:lpstr>Архитектура взаимодействия с виртуальным помощником</vt:lpstr>
      <vt:lpstr>Блок-схема алгоритма поставки запчастей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 СЛАЙДА</dc:title>
  <dc:creator>USER</dc:creator>
  <cp:lastModifiedBy>Lucifer</cp:lastModifiedBy>
  <cp:revision>157</cp:revision>
  <dcterms:created xsi:type="dcterms:W3CDTF">2022-06-30T06:41:30Z</dcterms:created>
  <dcterms:modified xsi:type="dcterms:W3CDTF">2025-06-18T10:59:56Z</dcterms:modified>
</cp:coreProperties>
</file>